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3"/>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33" r:id="rId60"/>
    <p:sldId id="449" r:id="rId61"/>
    <p:sldId id="275" r:id="rId62"/>
    <p:sldId id="448" r:id="rId63"/>
    <p:sldId id="447" r:id="rId64"/>
    <p:sldId id="458" r:id="rId65"/>
    <p:sldId id="459" r:id="rId66"/>
    <p:sldId id="462" r:id="rId67"/>
    <p:sldId id="461" r:id="rId68"/>
    <p:sldId id="460" r:id="rId69"/>
    <p:sldId id="274" r:id="rId70"/>
    <p:sldId id="437" r:id="rId71"/>
    <p:sldId id="436" r:id="rId72"/>
    <p:sldId id="450" r:id="rId73"/>
    <p:sldId id="435" r:id="rId74"/>
    <p:sldId id="300" r:id="rId75"/>
    <p:sldId id="278" r:id="rId76"/>
    <p:sldId id="438" r:id="rId77"/>
    <p:sldId id="441" r:id="rId78"/>
    <p:sldId id="279" r:id="rId79"/>
    <p:sldId id="439" r:id="rId80"/>
    <p:sldId id="440" r:id="rId81"/>
    <p:sldId id="384" r:id="rId82"/>
    <p:sldId id="385" r:id="rId83"/>
    <p:sldId id="444" r:id="rId84"/>
    <p:sldId id="445" r:id="rId85"/>
    <p:sldId id="452" r:id="rId86"/>
    <p:sldId id="451" r:id="rId87"/>
    <p:sldId id="446" r:id="rId88"/>
    <p:sldId id="457" r:id="rId89"/>
    <p:sldId id="386" r:id="rId90"/>
    <p:sldId id="456" r:id="rId91"/>
    <p:sldId id="455" r:id="rId92"/>
    <p:sldId id="454" r:id="rId93"/>
    <p:sldId id="453" r:id="rId94"/>
    <p:sldId id="261" r:id="rId95"/>
    <p:sldId id="265" r:id="rId96"/>
    <p:sldId id="288" r:id="rId97"/>
    <p:sldId id="292" r:id="rId98"/>
    <p:sldId id="293" r:id="rId99"/>
    <p:sldId id="291" r:id="rId100"/>
    <p:sldId id="286" r:id="rId101"/>
    <p:sldId id="294" r:id="rId102"/>
    <p:sldId id="306" r:id="rId103"/>
    <p:sldId id="276" r:id="rId104"/>
    <p:sldId id="305" r:id="rId105"/>
    <p:sldId id="307" r:id="rId106"/>
    <p:sldId id="301" r:id="rId107"/>
    <p:sldId id="302" r:id="rId108"/>
    <p:sldId id="284" r:id="rId109"/>
    <p:sldId id="296" r:id="rId110"/>
    <p:sldId id="297" r:id="rId111"/>
    <p:sldId id="298" r:id="rId112"/>
    <p:sldId id="299" r:id="rId113"/>
    <p:sldId id="266" r:id="rId114"/>
    <p:sldId id="304" r:id="rId115"/>
    <p:sldId id="303" r:id="rId116"/>
    <p:sldId id="388" r:id="rId117"/>
    <p:sldId id="308" r:id="rId118"/>
    <p:sldId id="313" r:id="rId119"/>
    <p:sldId id="309" r:id="rId120"/>
    <p:sldId id="310" r:id="rId121"/>
    <p:sldId id="311" r:id="rId122"/>
    <p:sldId id="312" r:id="rId123"/>
    <p:sldId id="314" r:id="rId124"/>
    <p:sldId id="317" r:id="rId125"/>
    <p:sldId id="318" r:id="rId126"/>
    <p:sldId id="267" r:id="rId127"/>
    <p:sldId id="380" r:id="rId128"/>
    <p:sldId id="338" r:id="rId129"/>
    <p:sldId id="339" r:id="rId130"/>
    <p:sldId id="337" r:id="rId131"/>
    <p:sldId id="329" r:id="rId132"/>
    <p:sldId id="331" r:id="rId133"/>
    <p:sldId id="332" r:id="rId134"/>
    <p:sldId id="319" r:id="rId135"/>
    <p:sldId id="333" r:id="rId136"/>
    <p:sldId id="334" r:id="rId137"/>
    <p:sldId id="328" r:id="rId138"/>
    <p:sldId id="321" r:id="rId139"/>
    <p:sldId id="340" r:id="rId140"/>
    <p:sldId id="336" r:id="rId141"/>
    <p:sldId id="335" r:id="rId142"/>
    <p:sldId id="322" r:id="rId143"/>
    <p:sldId id="342" r:id="rId144"/>
    <p:sldId id="343" r:id="rId145"/>
    <p:sldId id="268" r:id="rId146"/>
    <p:sldId id="363" r:id="rId147"/>
    <p:sldId id="323" r:id="rId148"/>
    <p:sldId id="327" r:id="rId149"/>
    <p:sldId id="324" r:id="rId150"/>
    <p:sldId id="325" r:id="rId151"/>
    <p:sldId id="326" r:id="rId152"/>
    <p:sldId id="269" r:id="rId153"/>
    <p:sldId id="345" r:id="rId154"/>
    <p:sldId id="355" r:id="rId155"/>
    <p:sldId id="356" r:id="rId156"/>
    <p:sldId id="358" r:id="rId157"/>
    <p:sldId id="359" r:id="rId158"/>
    <p:sldId id="347" r:id="rId159"/>
    <p:sldId id="351" r:id="rId160"/>
    <p:sldId id="352" r:id="rId161"/>
    <p:sldId id="369" r:id="rId162"/>
    <p:sldId id="365" r:id="rId163"/>
    <p:sldId id="366" r:id="rId164"/>
    <p:sldId id="367" r:id="rId165"/>
    <p:sldId id="376" r:id="rId166"/>
    <p:sldId id="372" r:id="rId167"/>
    <p:sldId id="371" r:id="rId168"/>
    <p:sldId id="370" r:id="rId169"/>
    <p:sldId id="377" r:id="rId170"/>
    <p:sldId id="378" r:id="rId171"/>
    <p:sldId id="364" r:id="rId172"/>
    <p:sldId id="353" r:id="rId173"/>
    <p:sldId id="357" r:id="rId174"/>
    <p:sldId id="354" r:id="rId175"/>
    <p:sldId id="348" r:id="rId176"/>
    <p:sldId id="360" r:id="rId177"/>
    <p:sldId id="362" r:id="rId178"/>
    <p:sldId id="361" r:id="rId179"/>
    <p:sldId id="349" r:id="rId180"/>
    <p:sldId id="373" r:id="rId181"/>
    <p:sldId id="368" r:id="rId182"/>
    <p:sldId id="374" r:id="rId183"/>
    <p:sldId id="379" r:id="rId184"/>
    <p:sldId id="270" r:id="rId185"/>
    <p:sldId id="260" r:id="rId186"/>
    <p:sldId id="280" r:id="rId187"/>
    <p:sldId id="281" r:id="rId188"/>
    <p:sldId id="341" r:id="rId189"/>
    <p:sldId id="282" r:id="rId190"/>
    <p:sldId id="283" r:id="rId191"/>
    <p:sldId id="375" r:id="rId1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35"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viewProps" Target="view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12/19/2019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12/19/2019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12/19/2019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12/19/2019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12/19/2019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12/19/2019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8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python.org/3/library/datetime.html#strftime-strptime-behavior"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Library allows working with dates, times, and datetimes</a:t>
            </a:r>
          </a:p>
          <a:p>
            <a:pPr lvl="2"/>
            <a:r>
              <a:rPr lang="en-US" dirty="0"/>
              <a:t>Introduces datetime datatype-combination of date and time</a:t>
            </a:r>
          </a:p>
          <a:p>
            <a:pPr lvl="2"/>
            <a:r>
              <a:rPr lang="en-US" dirty="0"/>
              <a:t>Conversions between datetime and other datatypes</a:t>
            </a:r>
          </a:p>
          <a:p>
            <a:pPr lvl="2"/>
            <a:r>
              <a:rPr lang="en-US" dirty="0"/>
              <a:t>Arithmetic manipulation of datetimes</a:t>
            </a:r>
          </a:p>
        </p:txBody>
      </p:sp>
    </p:spTree>
    <p:extLst>
      <p:ext uri="{BB962C8B-B14F-4D97-AF65-F5344CB8AC3E}">
        <p14:creationId xmlns:p14="http://schemas.microsoft.com/office/powerpoint/2010/main" val="1328274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Tokens for specifying strings in string to datetime conversions:</a:t>
            </a:r>
          </a:p>
          <a:p>
            <a:pPr lvl="2"/>
            <a:r>
              <a:rPr lang="en-US" dirty="0">
                <a:hlinkClick r:id="rId3"/>
              </a:rPr>
              <a:t>https://docs.python.org/3/library/datetime.html#strftime-strptime-behavior</a:t>
            </a:r>
            <a:endParaRPr lang="en-US" dirty="0"/>
          </a:p>
          <a:p>
            <a:pPr lvl="2"/>
            <a:endParaRPr lang="en-US" dirty="0"/>
          </a:p>
        </p:txBody>
      </p:sp>
    </p:spTree>
    <p:extLst>
      <p:ext uri="{BB962C8B-B14F-4D97-AF65-F5344CB8AC3E}">
        <p14:creationId xmlns:p14="http://schemas.microsoft.com/office/powerpoint/2010/main" val="1093808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AE46902D-4174-4100-A777-CF207AC151DA}"/>
              </a:ext>
            </a:extLst>
          </p:cNvPr>
          <p:cNvGraphicFramePr>
            <a:graphicFrameLocks noGrp="1"/>
          </p:cNvGraphicFramePr>
          <p:nvPr>
            <p:extLst>
              <p:ext uri="{D42A27DB-BD31-4B8C-83A1-F6EECF244321}">
                <p14:modId xmlns:p14="http://schemas.microsoft.com/office/powerpoint/2010/main" val="1700046498"/>
              </p:ext>
            </p:extLst>
          </p:nvPr>
        </p:nvGraphicFramePr>
        <p:xfrm>
          <a:off x="1257301" y="2441363"/>
          <a:ext cx="6629398" cy="3886198"/>
        </p:xfrm>
        <a:graphic>
          <a:graphicData uri="http://schemas.openxmlformats.org/drawingml/2006/table">
            <a:tbl>
              <a:tblPr>
                <a:tableStyleId>{5C22544A-7EE6-4342-B048-85BDC9FD1C3A}</a:tableStyleId>
              </a:tblPr>
              <a:tblGrid>
                <a:gridCol w="2118334">
                  <a:extLst>
                    <a:ext uri="{9D8B030D-6E8A-4147-A177-3AD203B41FA5}">
                      <a16:colId xmlns:a16="http://schemas.microsoft.com/office/drawing/2014/main" val="3859729993"/>
                    </a:ext>
                  </a:extLst>
                </a:gridCol>
                <a:gridCol w="2392730">
                  <a:extLst>
                    <a:ext uri="{9D8B030D-6E8A-4147-A177-3AD203B41FA5}">
                      <a16:colId xmlns:a16="http://schemas.microsoft.com/office/drawing/2014/main" val="1180824960"/>
                    </a:ext>
                  </a:extLst>
                </a:gridCol>
                <a:gridCol w="2118334">
                  <a:extLst>
                    <a:ext uri="{9D8B030D-6E8A-4147-A177-3AD203B41FA5}">
                      <a16:colId xmlns:a16="http://schemas.microsoft.com/office/drawing/2014/main" val="3616907659"/>
                    </a:ext>
                  </a:extLst>
                </a:gridCol>
              </a:tblGrid>
              <a:tr h="267722">
                <a:tc>
                  <a:txBody>
                    <a:bodyPr/>
                    <a:lstStyle/>
                    <a:p>
                      <a:pPr algn="ctr" fontAlgn="ctr"/>
                      <a:r>
                        <a:rPr lang="en-US" sz="1600" b="1" u="none" strike="noStrike" dirty="0">
                          <a:solidFill>
                            <a:schemeClr val="tx2">
                              <a:lumMod val="40000"/>
                              <a:lumOff val="60000"/>
                            </a:schemeClr>
                          </a:solidFill>
                          <a:effectLst/>
                        </a:rPr>
                        <a:t>Directive/Token</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Meaning</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Example</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738202374"/>
                  </a:ext>
                </a:extLst>
              </a:tr>
              <a:tr h="535444">
                <a:tc>
                  <a:txBody>
                    <a:bodyPr/>
                    <a:lstStyle/>
                    <a:p>
                      <a:pPr algn="ctr" fontAlgn="ctr"/>
                      <a:r>
                        <a:rPr lang="en-US" sz="1400" u="none" strike="noStrike" dirty="0">
                          <a:solidFill>
                            <a:schemeClr val="tx2">
                              <a:lumMod val="40000"/>
                              <a:lumOff val="60000"/>
                            </a:schemeClr>
                          </a:solidFill>
                          <a:effectLst/>
                        </a:rPr>
                        <a:t>%d</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Day of the month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31</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57244381"/>
                  </a:ext>
                </a:extLst>
              </a:tr>
              <a:tr h="267722">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abbreviated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 Feb, …, Dec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447983091"/>
                  </a:ext>
                </a:extLst>
              </a:tr>
              <a:tr h="267722">
                <a:tc vMerge="1">
                  <a:txBody>
                    <a:bodyPr/>
                    <a:lstStyle/>
                    <a:p>
                      <a:endParaRPr lang="en-US"/>
                    </a:p>
                  </a:txBody>
                  <a:tcPr/>
                </a:tc>
                <a:tc vMerge="1">
                  <a:txBody>
                    <a:bodyPr/>
                    <a:lstStyle/>
                    <a:p>
                      <a:endParaRPr lang="en-US"/>
                    </a:p>
                  </a:txBody>
                  <a:tcPr/>
                </a:tc>
                <a:tc>
                  <a:txBody>
                    <a:bodyPr/>
                    <a:lstStyle/>
                    <a:p>
                      <a:pPr algn="ctr" fontAlgn="ctr"/>
                      <a:r>
                        <a:rPr lang="pt-BR" sz="1400" u="none" strike="noStrike">
                          <a:solidFill>
                            <a:schemeClr val="tx2">
                              <a:lumMod val="40000"/>
                              <a:lumOff val="60000"/>
                            </a:schemeClr>
                          </a:solidFill>
                          <a:effectLst/>
                        </a:rPr>
                        <a:t>Jan, Feb, …, Dez (de_DE)</a:t>
                      </a:r>
                      <a:endParaRPr lang="pt-BR"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840361877"/>
                  </a:ext>
                </a:extLst>
              </a:tr>
              <a:tr h="503036">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full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January, February, …, December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47187622"/>
                  </a:ext>
                </a:extLst>
              </a:tr>
              <a:tr h="503036">
                <a:tc vMerge="1">
                  <a:txBody>
                    <a:bodyPr/>
                    <a:lstStyle/>
                    <a:p>
                      <a:endParaRPr lang="en-US"/>
                    </a:p>
                  </a:txBody>
                  <a:tcPr/>
                </a:tc>
                <a:tc vMerge="1">
                  <a:txBody>
                    <a:bodyPr/>
                    <a:lstStyle/>
                    <a:p>
                      <a:endParaRPr lang="en-US"/>
                    </a:p>
                  </a:txBody>
                  <a:tcPr/>
                </a:tc>
                <a:tc>
                  <a:txBody>
                    <a:bodyPr/>
                    <a:lstStyle/>
                    <a:p>
                      <a:pPr algn="ctr" fontAlgn="ctr"/>
                      <a:r>
                        <a:rPr lang="en-US" sz="1400" u="none" strike="noStrike">
                          <a:solidFill>
                            <a:schemeClr val="tx2">
                              <a:lumMod val="40000"/>
                              <a:lumOff val="60000"/>
                            </a:schemeClr>
                          </a:solidFill>
                          <a:effectLst/>
                        </a:rPr>
                        <a:t>Januar, Februar, …, Dezember (de_DE)</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2456043108"/>
                  </a:ext>
                </a:extLst>
              </a:tr>
              <a:tr h="503036">
                <a:tc>
                  <a:txBody>
                    <a:bodyPr/>
                    <a:lstStyle/>
                    <a:p>
                      <a:pPr algn="ctr" fontAlgn="ctr"/>
                      <a:r>
                        <a:rPr lang="en-US" sz="1400" u="none" strike="noStrike" dirty="0">
                          <a:solidFill>
                            <a:schemeClr val="tx2">
                              <a:lumMod val="40000"/>
                              <a:lumOff val="60000"/>
                            </a:schemeClr>
                          </a:solidFill>
                          <a:effectLst/>
                        </a:rPr>
                        <a:t>%m</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Month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12</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785318443"/>
                  </a:ext>
                </a:extLst>
              </a:tr>
              <a:tr h="535444">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without century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 01, …, 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73453129"/>
                  </a:ext>
                </a:extLst>
              </a:tr>
              <a:tr h="503036">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 century as a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0001, 0002, …, 2013, 2014, …, 9998, 9999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654247319"/>
                  </a:ext>
                </a:extLst>
              </a:tr>
            </a:tbl>
          </a:graphicData>
        </a:graphic>
      </p:graphicFrame>
    </p:spTree>
    <p:extLst>
      <p:ext uri="{BB962C8B-B14F-4D97-AF65-F5344CB8AC3E}">
        <p14:creationId xmlns:p14="http://schemas.microsoft.com/office/powerpoint/2010/main" val="153392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40961FC6-49CE-49FE-8545-800E6046910A}"/>
              </a:ext>
            </a:extLst>
          </p:cNvPr>
          <p:cNvGraphicFramePr>
            <a:graphicFrameLocks noGrp="1"/>
          </p:cNvGraphicFramePr>
          <p:nvPr>
            <p:extLst>
              <p:ext uri="{D42A27DB-BD31-4B8C-83A1-F6EECF244321}">
                <p14:modId xmlns:p14="http://schemas.microsoft.com/office/powerpoint/2010/main" val="1622035799"/>
              </p:ext>
            </p:extLst>
          </p:nvPr>
        </p:nvGraphicFramePr>
        <p:xfrm>
          <a:off x="1295400" y="2435369"/>
          <a:ext cx="6553199" cy="3886199"/>
        </p:xfrm>
        <a:graphic>
          <a:graphicData uri="http://schemas.openxmlformats.org/drawingml/2006/table">
            <a:tbl>
              <a:tblPr>
                <a:tableStyleId>{5C22544A-7EE6-4342-B048-85BDC9FD1C3A}</a:tableStyleId>
              </a:tblPr>
              <a:tblGrid>
                <a:gridCol w="2093986">
                  <a:extLst>
                    <a:ext uri="{9D8B030D-6E8A-4147-A177-3AD203B41FA5}">
                      <a16:colId xmlns:a16="http://schemas.microsoft.com/office/drawing/2014/main" val="2784421750"/>
                    </a:ext>
                  </a:extLst>
                </a:gridCol>
                <a:gridCol w="2365227">
                  <a:extLst>
                    <a:ext uri="{9D8B030D-6E8A-4147-A177-3AD203B41FA5}">
                      <a16:colId xmlns:a16="http://schemas.microsoft.com/office/drawing/2014/main" val="2123085432"/>
                    </a:ext>
                  </a:extLst>
                </a:gridCol>
                <a:gridCol w="2093986">
                  <a:extLst>
                    <a:ext uri="{9D8B030D-6E8A-4147-A177-3AD203B41FA5}">
                      <a16:colId xmlns:a16="http://schemas.microsoft.com/office/drawing/2014/main" val="2963879745"/>
                    </a:ext>
                  </a:extLst>
                </a:gridCol>
              </a:tblGrid>
              <a:tr h="282470">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Directive</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Meaning</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Example</a:t>
                      </a:r>
                    </a:p>
                  </a:txBody>
                  <a:tcPr marL="4763" marR="4763" marT="4763" marB="0" anchor="ctr">
                    <a:solidFill>
                      <a:schemeClr val="bg1">
                        <a:lumMod val="10000"/>
                      </a:schemeClr>
                    </a:solidFill>
                  </a:tcPr>
                </a:tc>
                <a:extLst>
                  <a:ext uri="{0D108BD9-81ED-4DB2-BD59-A6C34878D82A}">
                    <a16:rowId xmlns:a16="http://schemas.microsoft.com/office/drawing/2014/main" val="923274391"/>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(24-hour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23</a:t>
                      </a:r>
                    </a:p>
                  </a:txBody>
                  <a:tcPr marL="4763" marR="4763" marT="4763" marB="0" anchor="ctr">
                    <a:solidFill>
                      <a:schemeClr val="bg1">
                        <a:lumMod val="10000"/>
                      </a:schemeClr>
                    </a:solidFill>
                  </a:tcPr>
                </a:tc>
                <a:extLst>
                  <a:ext uri="{0D108BD9-81ED-4DB2-BD59-A6C34878D82A}">
                    <a16:rowId xmlns:a16="http://schemas.microsoft.com/office/drawing/2014/main" val="1682356579"/>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%I</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(12-hour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01, 02, …, 12</a:t>
                      </a:r>
                    </a:p>
                  </a:txBody>
                  <a:tcPr marL="4763" marR="4763" marT="4763" marB="0" anchor="ctr">
                    <a:solidFill>
                      <a:schemeClr val="bg1">
                        <a:lumMod val="10000"/>
                      </a:schemeClr>
                    </a:solidFill>
                  </a:tcPr>
                </a:tc>
                <a:extLst>
                  <a:ext uri="{0D108BD9-81ED-4DB2-BD59-A6C34878D82A}">
                    <a16:rowId xmlns:a16="http://schemas.microsoft.com/office/drawing/2014/main" val="869639337"/>
                  </a:ext>
                </a:extLst>
              </a:tr>
              <a:tr h="847411">
                <a:tc rowSpan="2">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%p</a:t>
                      </a:r>
                    </a:p>
                  </a:txBody>
                  <a:tcPr marL="4763" marR="4763" marT="4763" marB="0" anchor="ctr">
                    <a:solidFill>
                      <a:schemeClr val="bg1">
                        <a:lumMod val="10000"/>
                      </a:schemeClr>
                    </a:solidFill>
                  </a:tcPr>
                </a:tc>
                <a:tc rowSpan="2">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Locale’s equivalent of either AM or PM.</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(en_US);</a:t>
                      </a:r>
                    </a:p>
                  </a:txBody>
                  <a:tcPr marL="4763" marR="4763" marT="4763" marB="0" anchor="ctr">
                    <a:solidFill>
                      <a:schemeClr val="bg1">
                        <a:lumMod val="10000"/>
                      </a:schemeClr>
                    </a:solidFill>
                  </a:tcPr>
                </a:tc>
                <a:extLst>
                  <a:ext uri="{0D108BD9-81ED-4DB2-BD59-A6C34878D82A}">
                    <a16:rowId xmlns:a16="http://schemas.microsoft.com/office/drawing/2014/main" val="1970511498"/>
                  </a:ext>
                </a:extLst>
              </a:tr>
              <a:tr h="282470">
                <a:tc vMerge="1">
                  <a:txBody>
                    <a:bodyPr/>
                    <a:lstStyle/>
                    <a:p>
                      <a:endParaRPr lang="en-US"/>
                    </a:p>
                  </a:txBody>
                  <a:tcPr/>
                </a:tc>
                <a:tc vMerge="1">
                  <a:txBody>
                    <a:bodyPr/>
                    <a:lstStyle/>
                    <a:p>
                      <a:endParaRPr lang="en-US"/>
                    </a:p>
                  </a:txBody>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(de_DE)</a:t>
                      </a:r>
                    </a:p>
                  </a:txBody>
                  <a:tcPr marL="4763" marR="4763" marT="4763" marB="0" anchor="ctr">
                    <a:solidFill>
                      <a:schemeClr val="bg1">
                        <a:lumMod val="10000"/>
                      </a:schemeClr>
                    </a:solidFill>
                  </a:tcPr>
                </a:tc>
                <a:extLst>
                  <a:ext uri="{0D108BD9-81ED-4DB2-BD59-A6C34878D82A}">
                    <a16:rowId xmlns:a16="http://schemas.microsoft.com/office/drawing/2014/main" val="989296083"/>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%M</a:t>
                      </a:r>
                    </a:p>
                  </a:txBody>
                  <a:tcPr marL="4763" marR="4763" marT="4763" marB="0" anchor="ctr">
                    <a:solidFill>
                      <a:schemeClr val="bg1">
                        <a:lumMod val="10000"/>
                      </a:schemeClr>
                    </a:solidFill>
                  </a:tcPr>
                </a:tc>
                <a:tc>
                  <a:txBody>
                    <a:bodyPr/>
                    <a:lstStyle/>
                    <a:p>
                      <a:pPr marL="0" algn="ctr" defTabSz="914400" rtl="0" eaLnBrk="1" fontAlgn="ctr" latinLnBrk="0" hangingPunct="1"/>
                      <a:r>
                        <a:rPr lang="pt-BR" sz="1400" b="0" u="none" strike="noStrike" kern="1200" dirty="0">
                          <a:solidFill>
                            <a:schemeClr val="tx2">
                              <a:lumMod val="40000"/>
                              <a:lumOff val="60000"/>
                            </a:schemeClr>
                          </a:solidFill>
                          <a:effectLst/>
                          <a:latin typeface="+mn-lt"/>
                          <a:ea typeface="+mn-ea"/>
                          <a:cs typeface="+mn-cs"/>
                        </a:rPr>
                        <a:t>Minute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1461161342"/>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%S</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Second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673221799"/>
                  </a:ext>
                </a:extLst>
              </a:tr>
              <a:tr h="282470">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 literal '%' character.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extLst>
                  <a:ext uri="{0D108BD9-81ED-4DB2-BD59-A6C34878D82A}">
                    <a16:rowId xmlns:a16="http://schemas.microsoft.com/office/drawing/2014/main" val="239314760"/>
                  </a:ext>
                </a:extLst>
              </a:tr>
            </a:tbl>
          </a:graphicData>
        </a:graphic>
      </p:graphicFrame>
    </p:spTree>
    <p:extLst>
      <p:ext uri="{BB962C8B-B14F-4D97-AF65-F5344CB8AC3E}">
        <p14:creationId xmlns:p14="http://schemas.microsoft.com/office/powerpoint/2010/main" val="756613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4184103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Dates</a:t>
            </a:r>
          </a:p>
          <a:p>
            <a:pPr lvl="1"/>
            <a:r>
              <a:rPr lang="en-US" dirty="0"/>
              <a:t>Problem: I can now get data from files, or am getting data from a database system, but all the dates are stored as strings.   This makes it hard to add or subtract days, months, and/or years.</a:t>
            </a:r>
          </a:p>
          <a:p>
            <a:pPr lvl="1"/>
            <a:r>
              <a:rPr lang="en-US" dirty="0">
                <a:solidFill>
                  <a:srgbClr val="FFC000"/>
                </a:solidFill>
              </a:rPr>
              <a:t>How can I manipulate dates?</a:t>
            </a:r>
          </a:p>
        </p:txBody>
      </p:sp>
    </p:spTree>
    <p:extLst>
      <p:ext uri="{BB962C8B-B14F-4D97-AF65-F5344CB8AC3E}">
        <p14:creationId xmlns:p14="http://schemas.microsoft.com/office/powerpoint/2010/main" val="10603721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Loop Exercises</a:t>
            </a:r>
          </a:p>
        </p:txBody>
      </p:sp>
    </p:spTree>
    <p:extLst>
      <p:ext uri="{BB962C8B-B14F-4D97-AF65-F5344CB8AC3E}">
        <p14:creationId xmlns:p14="http://schemas.microsoft.com/office/powerpoint/2010/main" val="37660085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Function Exercises</a:t>
            </a:r>
          </a:p>
        </p:txBody>
      </p:sp>
    </p:spTree>
    <p:extLst>
      <p:ext uri="{BB962C8B-B14F-4D97-AF65-F5344CB8AC3E}">
        <p14:creationId xmlns:p14="http://schemas.microsoft.com/office/powerpoint/2010/main" val="259287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File Manipulation Exercises</a:t>
            </a:r>
          </a:p>
        </p:txBody>
      </p:sp>
    </p:spTree>
    <p:extLst>
      <p:ext uri="{BB962C8B-B14F-4D97-AF65-F5344CB8AC3E}">
        <p14:creationId xmlns:p14="http://schemas.microsoft.com/office/powerpoint/2010/main" val="8777418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a:t>Conditional Exercise</a:t>
            </a:r>
            <a:r>
              <a:rPr lang="en-US" dirty="0"/>
              <a:t>s</a:t>
            </a:r>
          </a:p>
        </p:txBody>
      </p:sp>
    </p:spTree>
    <p:extLst>
      <p:ext uri="{BB962C8B-B14F-4D97-AF65-F5344CB8AC3E}">
        <p14:creationId xmlns:p14="http://schemas.microsoft.com/office/powerpoint/2010/main" val="3188332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1109</TotalTime>
  <Words>6541</Words>
  <Application>Microsoft Office PowerPoint</Application>
  <PresentationFormat>On-screen Show (4:3)</PresentationFormat>
  <Paragraphs>1220</Paragraphs>
  <Slides>190</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190</vt:i4>
      </vt:variant>
    </vt:vector>
  </HeadingPairs>
  <TitlesOfParts>
    <vt:vector size="195" baseType="lpstr">
      <vt:lpstr>Arial</vt:lpstr>
      <vt:lpstr>Arial Unicode MS</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In-Class Exercises</vt:lpstr>
      <vt:lpstr>In-Class Exercises</vt:lpstr>
      <vt:lpstr>In-Class Exercises</vt:lpstr>
      <vt:lpstr>In-Class Exercises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343</cp:revision>
  <dcterms:created xsi:type="dcterms:W3CDTF">2018-01-12T01:50:51Z</dcterms:created>
  <dcterms:modified xsi:type="dcterms:W3CDTF">2019-12-20T03:09:38Z</dcterms:modified>
</cp:coreProperties>
</file>